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302" r:id="rId3"/>
    <p:sldId id="304" r:id="rId4"/>
    <p:sldId id="309" r:id="rId5"/>
    <p:sldId id="352" r:id="rId6"/>
    <p:sldId id="354" r:id="rId7"/>
    <p:sldId id="351" r:id="rId8"/>
    <p:sldId id="355" r:id="rId9"/>
    <p:sldId id="305" r:id="rId10"/>
    <p:sldId id="308" r:id="rId11"/>
    <p:sldId id="353" r:id="rId12"/>
    <p:sldId id="306" r:id="rId13"/>
    <p:sldId id="307" r:id="rId14"/>
    <p:sldId id="311" r:id="rId15"/>
    <p:sldId id="310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5" r:id="rId33"/>
    <p:sldId id="376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8" r:id="rId43"/>
    <p:sldId id="387" r:id="rId44"/>
    <p:sldId id="356" r:id="rId45"/>
    <p:sldId id="312" r:id="rId46"/>
    <p:sldId id="313" r:id="rId47"/>
    <p:sldId id="303" r:id="rId48"/>
    <p:sldId id="315" r:id="rId49"/>
    <p:sldId id="316" r:id="rId50"/>
    <p:sldId id="317" r:id="rId51"/>
    <p:sldId id="320" r:id="rId52"/>
    <p:sldId id="321" r:id="rId53"/>
    <p:sldId id="322" r:id="rId54"/>
    <p:sldId id="327" r:id="rId55"/>
    <p:sldId id="325" r:id="rId56"/>
    <p:sldId id="344" r:id="rId57"/>
    <p:sldId id="345" r:id="rId58"/>
    <p:sldId id="346" r:id="rId59"/>
    <p:sldId id="347" r:id="rId60"/>
    <p:sldId id="348" r:id="rId61"/>
    <p:sldId id="324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43" r:id="rId70"/>
    <p:sldId id="336" r:id="rId71"/>
    <p:sldId id="337" r:id="rId72"/>
    <p:sldId id="339" r:id="rId73"/>
    <p:sldId id="340" r:id="rId74"/>
    <p:sldId id="342" r:id="rId75"/>
    <p:sldId id="314" r:id="rId7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jm0V2SbzZUsP05LVTHy3YtRCo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4" autoAdjust="0"/>
    <p:restoredTop sz="94003" autoAdjust="0"/>
  </p:normalViewPr>
  <p:slideViewPr>
    <p:cSldViewPr snapToGrid="0">
      <p:cViewPr varScale="1">
        <p:scale>
          <a:sx n="108" d="100"/>
          <a:sy n="108" d="100"/>
        </p:scale>
        <p:origin x="116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844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3271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64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5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9919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354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42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801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508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856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ctrTitle"/>
          </p:nvPr>
        </p:nvSpPr>
        <p:spPr>
          <a:xfrm>
            <a:off x="1524000" y="1988598"/>
            <a:ext cx="9144000" cy="1521364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EAAFF-FE0C-4084-11F9-F8B3E26F6A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81214"/>
            <a:ext cx="12192000" cy="3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58A2C-75A2-6180-1CC5-B21A1BFD44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17" y="31035"/>
            <a:ext cx="1595654" cy="776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219897" y="659103"/>
            <a:ext cx="11169301" cy="650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0" y="1627444"/>
            <a:ext cx="12192000" cy="48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Char char="•"/>
              <a:defRPr sz="23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26" name="Google Shape;26;p49"/>
          <p:cNvSpPr txBox="1"/>
          <p:nvPr userDrawn="1"/>
        </p:nvSpPr>
        <p:spPr>
          <a:xfrm>
            <a:off x="1" y="600804"/>
            <a:ext cx="219896" cy="867538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C59A4-873A-9F24-D0CF-49407B9C5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909"/>
            <a:ext cx="1197849" cy="5828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BF003-DE94-8FC6-3C20-271FF86E13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3319"/>
            <a:ext cx="11784330" cy="4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9A8C01-8DC2-97C8-4F54-16BE6D03727C}"/>
              </a:ext>
            </a:extLst>
          </p:cNvPr>
          <p:cNvCxnSpPr>
            <a:cxnSpLocks/>
          </p:cNvCxnSpPr>
          <p:nvPr userDrawn="1"/>
        </p:nvCxnSpPr>
        <p:spPr>
          <a:xfrm>
            <a:off x="0" y="1468342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E00232-167D-C55B-1FD9-04BD27E02609}"/>
              </a:ext>
            </a:extLst>
          </p:cNvPr>
          <p:cNvSpPr txBox="1"/>
          <p:nvPr userDrawn="1"/>
        </p:nvSpPr>
        <p:spPr>
          <a:xfrm>
            <a:off x="15556230" y="3337560"/>
            <a:ext cx="18473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25" name="Google Shape;25;p49"/>
          <p:cNvSpPr txBox="1">
            <a:spLocks noGrp="1"/>
          </p:cNvSpPr>
          <p:nvPr>
            <p:ph type="sldNum" idx="12"/>
          </p:nvPr>
        </p:nvSpPr>
        <p:spPr>
          <a:xfrm>
            <a:off x="11784330" y="6460934"/>
            <a:ext cx="412640" cy="387127"/>
          </a:xfrm>
          <a:prstGeom prst="rect">
            <a:avLst/>
          </a:prstGeom>
          <a:solidFill>
            <a:srgbClr val="FB743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non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B8E955E-38D4-6645-BF9C-5404CE26DFBD}" type="datetime1">
              <a:rPr lang="en-US" smtClean="0"/>
              <a:t>7/18/24</a:t>
            </a:fld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Java Persistence API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Implementation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80095E-C7E4-079E-697A-7CB614DAEF12}"/>
              </a:ext>
            </a:extLst>
          </p:cNvPr>
          <p:cNvSpPr txBox="1">
            <a:spLocks/>
          </p:cNvSpPr>
          <p:nvPr/>
        </p:nvSpPr>
        <p:spPr>
          <a:xfrm>
            <a:off x="1267791" y="1887148"/>
            <a:ext cx="9589969" cy="361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AA56E5-09A3-47EE-97AD-6D8160A4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8" y="1627444"/>
            <a:ext cx="10220262" cy="41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1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JPA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0D0D0D"/>
                </a:solidFill>
              </a:rPr>
              <a:t>JPA stands for Java Persistence API. It is a Java programming interface that allows developers to manage relational data in Java applications using object oriented methodologies.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0D0D0D"/>
                </a:solidFill>
              </a:rPr>
              <a:t>JPA  is a specification for managing relational data in Java applications.  It provides a set of interfaces, annotations, and an object relational mapping (ORM) framework that simplifies the process of interacting with databases. </a:t>
            </a:r>
            <a:br>
              <a:rPr lang="en-US" dirty="0">
                <a:solidFill>
                  <a:srgbClr val="0D0D0D"/>
                </a:solidFill>
              </a:rPr>
            </a:br>
            <a:endParaRPr lang="en-US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2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1293-ECFD-868D-9BAD-F2C138D5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 of JPA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B02F-F033-8B79-F485-57A4AF648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ORM</a:t>
            </a:r>
            <a:r>
              <a:rPr lang="en-US" dirty="0">
                <a:solidFill>
                  <a:srgbClr val="0D0D0D"/>
                </a:solidFill>
              </a:rPr>
              <a:t>: JPA allows you to map Java objects (entities) to relational  database tables, abstracting away the differences between the  object-oriented and relational models.</a:t>
            </a: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Annotations</a:t>
            </a:r>
            <a:r>
              <a:rPr lang="en-US" dirty="0">
                <a:solidFill>
                  <a:srgbClr val="0D0D0D"/>
                </a:solidFill>
              </a:rPr>
              <a:t>: You can use annotations to define entities, relationships and other persistence related metadata.</a:t>
            </a:r>
          </a:p>
          <a:p>
            <a:pPr>
              <a:buFont typeface="Wingdings" pitchFamily="2" charset="2"/>
              <a:buChar char="v"/>
            </a:pPr>
            <a:r>
              <a:rPr lang="en-US" b="1" dirty="0" err="1">
                <a:solidFill>
                  <a:srgbClr val="0D0D0D"/>
                </a:solidFill>
              </a:rPr>
              <a:t>EntityManager</a:t>
            </a:r>
            <a:r>
              <a:rPr lang="en-US" dirty="0">
                <a:solidFill>
                  <a:srgbClr val="0D0D0D"/>
                </a:solidFill>
              </a:rPr>
              <a:t>: The interface provides methods for persisting,  retrieving, updating, and deleting entities. </a:t>
            </a: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JPQL</a:t>
            </a:r>
            <a:r>
              <a:rPr lang="en-US" dirty="0">
                <a:solidFill>
                  <a:srgbClr val="0D0D0D"/>
                </a:solidFill>
              </a:rPr>
              <a:t> is an object oriented query language that allows you to  query entities and their relationships. </a:t>
            </a: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Transaction Management</a:t>
            </a:r>
            <a:r>
              <a:rPr lang="en-US" dirty="0">
                <a:solidFill>
                  <a:srgbClr val="0D0D0D"/>
                </a:solidFill>
              </a:rPr>
              <a:t>: JPA supports transaction management, ensuring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data integrity and consistency.</a:t>
            </a:r>
          </a:p>
          <a:p>
            <a:pPr>
              <a:buFont typeface="Wingdings" pitchFamily="2" charset="2"/>
              <a:buChar char="v"/>
            </a:pP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5FBA-89C1-63CF-0474-DAEC7355A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4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JPA 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Simplified Data Access: </a:t>
            </a:r>
            <a:r>
              <a:rPr lang="en-US" dirty="0">
                <a:solidFill>
                  <a:srgbClr val="0D0D0D"/>
                </a:solidFill>
              </a:rPr>
              <a:t>JPA makes it easier to work with relational data in Java applications by providing a higher-level abstraction.</a:t>
            </a:r>
          </a:p>
          <a:p>
            <a:pPr algn="just"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Code Portability: </a:t>
            </a:r>
            <a:r>
              <a:rPr lang="en-US" dirty="0">
                <a:solidFill>
                  <a:srgbClr val="0D0D0D"/>
                </a:solidFill>
              </a:rPr>
              <a:t>JPA is a standard specification, so code written using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JPA can be portable across different JPA providers.</a:t>
            </a:r>
          </a:p>
          <a:p>
            <a:pPr algn="just"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Reduced Boilerplate Code: </a:t>
            </a:r>
            <a:r>
              <a:rPr lang="en-US" dirty="0">
                <a:solidFill>
                  <a:srgbClr val="0D0D0D"/>
                </a:solidFill>
              </a:rPr>
              <a:t>JPA annotations and the </a:t>
            </a:r>
            <a:r>
              <a:rPr lang="en-US" dirty="0" err="1">
                <a:solidFill>
                  <a:srgbClr val="0D0D0D"/>
                </a:solidFill>
              </a:rPr>
              <a:t>EntityManager</a:t>
            </a:r>
            <a:r>
              <a:rPr lang="en-US" dirty="0">
                <a:solidFill>
                  <a:srgbClr val="0D0D0D"/>
                </a:solidFill>
              </a:rPr>
              <a:t>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interface reduce the amount of code needed for data access.</a:t>
            </a:r>
          </a:p>
          <a:p>
            <a:pPr algn="just"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Improved Data Integrity: </a:t>
            </a:r>
            <a:r>
              <a:rPr lang="en-US" dirty="0">
                <a:solidFill>
                  <a:srgbClr val="0D0D0D"/>
                </a:solidFill>
              </a:rPr>
              <a:t>JPA's transaction management and validation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features help ensure data integrity.</a:t>
            </a:r>
          </a:p>
          <a:p>
            <a:pPr algn="just"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Enhanced Performance: </a:t>
            </a:r>
            <a:r>
              <a:rPr lang="en-US" dirty="0">
                <a:solidFill>
                  <a:srgbClr val="0D0D0D"/>
                </a:solidFill>
              </a:rPr>
              <a:t>Caching and other optimization techniques can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improve the performance of JPA applications.</a:t>
            </a:r>
          </a:p>
          <a:p>
            <a:pPr>
              <a:buFont typeface="Wingdings" pitchFamily="2" charset="2"/>
              <a:buChar char="v"/>
            </a:pP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7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Annotations in JPA 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@Entity</a:t>
            </a:r>
            <a:r>
              <a:rPr lang="en-US" dirty="0">
                <a:solidFill>
                  <a:srgbClr val="0D0D0D"/>
                </a:solidFill>
              </a:rPr>
              <a:t>: This annotation marks a Java class as an entity, meaning it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represents a table in the database.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@Table: </a:t>
            </a:r>
            <a:r>
              <a:rPr lang="en-US" dirty="0">
                <a:solidFill>
                  <a:srgbClr val="0D0D0D"/>
                </a:solidFill>
              </a:rPr>
              <a:t>This annotation allows you to specify the name of the database table that an entity maps to.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@Transient: </a:t>
            </a:r>
            <a:r>
              <a:rPr lang="en-US" dirty="0">
                <a:solidFill>
                  <a:srgbClr val="0D0D0D"/>
                </a:solidFill>
              </a:rPr>
              <a:t>This annotation marks a property that should not be persisted to the database.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</a:t>
            </a:r>
            <a:r>
              <a:rPr lang="en-US" b="1" dirty="0" err="1">
                <a:solidFill>
                  <a:srgbClr val="0D0D0D"/>
                </a:solidFill>
              </a:rPr>
              <a:t>NamedQueries</a:t>
            </a:r>
            <a:r>
              <a:rPr lang="en-US" b="1" dirty="0">
                <a:solidFill>
                  <a:srgbClr val="0D0D0D"/>
                </a:solidFill>
              </a:rPr>
              <a:t> and @</a:t>
            </a:r>
            <a:r>
              <a:rPr lang="en-US" b="1" dirty="0" err="1">
                <a:solidFill>
                  <a:srgbClr val="0D0D0D"/>
                </a:solidFill>
              </a:rPr>
              <a:t>NamedQuery</a:t>
            </a:r>
            <a:r>
              <a:rPr lang="en-US" b="1" dirty="0">
                <a:solidFill>
                  <a:srgbClr val="0D0D0D"/>
                </a:solidFill>
              </a:rPr>
              <a:t>: </a:t>
            </a:r>
            <a:r>
              <a:rPr lang="en-US" dirty="0">
                <a:solidFill>
                  <a:srgbClr val="0D0D0D"/>
                </a:solidFill>
              </a:rPr>
              <a:t>These annotations allow you to define named queries that can be used to retrieve entities.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06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Annotations in JPA 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@Id</a:t>
            </a:r>
            <a:r>
              <a:rPr lang="en-US" dirty="0">
                <a:solidFill>
                  <a:srgbClr val="0D0D0D"/>
                </a:solidFill>
              </a:rPr>
              <a:t>: This annotation marks a Java class as an entity, meaning it represents a table in the database.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@Column: </a:t>
            </a:r>
            <a:r>
              <a:rPr lang="en-US" dirty="0">
                <a:solidFill>
                  <a:srgbClr val="0D0D0D"/>
                </a:solidFill>
              </a:rPr>
              <a:t>This annotation defines the mapping between a property of an entity and 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a column in the database table. You can use it to specify the column name, data type, and other attributes.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@Basic: </a:t>
            </a:r>
            <a:r>
              <a:rPr lang="en-US" dirty="0">
                <a:solidFill>
                  <a:srgbClr val="0D0D0D"/>
                </a:solidFill>
              </a:rPr>
              <a:t>This annotation specifies that a property is a basic type and should be persisted.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@Enumerated: </a:t>
            </a:r>
            <a:r>
              <a:rPr lang="en-US" dirty="0">
                <a:solidFill>
                  <a:srgbClr val="0D0D0D"/>
                </a:solidFill>
              </a:rPr>
              <a:t>This annotation is used to map an Enum type to a database column.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63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Entity Manager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entity manager implements the API and encapsulates all of them within a single interface.</a:t>
            </a:r>
          </a:p>
          <a:p>
            <a:pPr lvl="1">
              <a:lnSpc>
                <a:spcPct val="200000"/>
              </a:lnSpc>
            </a:pPr>
            <a:r>
              <a:rPr lang="en-US" sz="2500" b="1" dirty="0"/>
              <a:t>Manages entity lifecycle:</a:t>
            </a:r>
            <a:r>
              <a:rPr lang="en-US" sz="2500" dirty="0"/>
              <a:t> Persist, find, merge, remove</a:t>
            </a:r>
          </a:p>
          <a:p>
            <a:pPr lvl="1">
              <a:lnSpc>
                <a:spcPct val="150000"/>
              </a:lnSpc>
            </a:pPr>
            <a:r>
              <a:rPr lang="en-US" sz="2800" b="1" dirty="0"/>
              <a:t>Controls persistence context:</a:t>
            </a:r>
            <a:r>
              <a:rPr lang="en-US" sz="2800" dirty="0"/>
              <a:t> Cache, flush, detach</a:t>
            </a:r>
          </a:p>
          <a:p>
            <a:pPr lvl="1">
              <a:lnSpc>
                <a:spcPct val="150000"/>
              </a:lnSpc>
            </a:pPr>
            <a:r>
              <a:rPr lang="en-US" sz="2800" b="1" dirty="0"/>
              <a:t>Executes queries:</a:t>
            </a:r>
            <a:r>
              <a:rPr lang="en-US" sz="2800" dirty="0"/>
              <a:t> JPQL, Criteria API</a:t>
            </a:r>
          </a:p>
          <a:p>
            <a:pPr lvl="1">
              <a:lnSpc>
                <a:spcPct val="150000"/>
              </a:lnSpc>
            </a:pPr>
            <a:r>
              <a:rPr lang="en-US" sz="2800" b="1" dirty="0"/>
              <a:t>Handles transactions:</a:t>
            </a:r>
            <a:r>
              <a:rPr lang="en-US" sz="2800" dirty="0"/>
              <a:t> Begin, commit, rollback</a:t>
            </a:r>
          </a:p>
          <a:p>
            <a:pPr lvl="1">
              <a:lnSpc>
                <a:spcPct val="150000"/>
              </a:lnSpc>
            </a:pPr>
            <a:r>
              <a:rPr lang="en-US" sz="2800" b="1" dirty="0"/>
              <a:t>Provides access to entity metadata</a:t>
            </a:r>
          </a:p>
          <a:p>
            <a:pPr marL="3175" indent="0">
              <a:lnSpc>
                <a:spcPct val="150000"/>
              </a:lnSpc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02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Operations of the Entity Manager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627444"/>
            <a:ext cx="12010887" cy="48144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Persisting Entities:</a:t>
            </a:r>
            <a:r>
              <a:rPr lang="en-US" sz="2400" dirty="0"/>
              <a:t> </a:t>
            </a:r>
            <a:r>
              <a:rPr lang="en-US" sz="2400" i="1" dirty="0" err="1"/>
              <a:t>em.persist</a:t>
            </a:r>
            <a:r>
              <a:rPr lang="en-US" sz="2400" i="1" dirty="0"/>
              <a:t>(entity)</a:t>
            </a:r>
            <a:r>
              <a:rPr lang="en-US" sz="2400" dirty="0"/>
              <a:t> makes a transient entity instance persistent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Finding Entities:</a:t>
            </a:r>
            <a:r>
              <a:rPr lang="en-US" sz="2400" dirty="0"/>
              <a:t> </a:t>
            </a:r>
            <a:r>
              <a:rPr lang="en-US" sz="2400" i="1" dirty="0"/>
              <a:t>em.find(</a:t>
            </a:r>
            <a:r>
              <a:rPr lang="en-US" sz="2400" i="1" dirty="0" err="1"/>
              <a:t>entityClass,primaryKey</a:t>
            </a:r>
            <a:r>
              <a:rPr lang="en-US" sz="2400" i="1" dirty="0"/>
              <a:t>)</a:t>
            </a:r>
            <a:r>
              <a:rPr lang="en-US" sz="2400" dirty="0"/>
              <a:t> retrieves an entity by its primary </a:t>
            </a:r>
            <a:br>
              <a:rPr lang="en-US" sz="2400" dirty="0"/>
            </a:br>
            <a:r>
              <a:rPr lang="en-US" sz="2400" dirty="0"/>
              <a:t>key.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Merging Entities:</a:t>
            </a:r>
            <a:r>
              <a:rPr lang="en-US" sz="2400" dirty="0"/>
              <a:t> </a:t>
            </a:r>
            <a:r>
              <a:rPr lang="en-US" sz="2400" i="1" dirty="0"/>
              <a:t>em.merge(entity)</a:t>
            </a:r>
            <a:r>
              <a:rPr lang="en-US" sz="2400" dirty="0"/>
              <a:t> merges a detached entity instance into the </a:t>
            </a:r>
            <a:br>
              <a:rPr lang="en-US" sz="2400" dirty="0"/>
            </a:br>
            <a:r>
              <a:rPr lang="en-US" sz="2400" dirty="0"/>
              <a:t>current persistence context.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Removing Entities:</a:t>
            </a:r>
            <a:r>
              <a:rPr lang="en-US" sz="2400" dirty="0"/>
              <a:t> </a:t>
            </a:r>
            <a:r>
              <a:rPr lang="en-US" sz="2400" i="1" dirty="0"/>
              <a:t>em.remove(entity)</a:t>
            </a:r>
            <a:r>
              <a:rPr lang="en-US" sz="2400" dirty="0"/>
              <a:t> removes a persistent entity instance.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Querying Data:</a:t>
            </a:r>
            <a:r>
              <a:rPr lang="en-US" sz="2400" dirty="0"/>
              <a:t> </a:t>
            </a:r>
            <a:r>
              <a:rPr lang="en-US" sz="2400" i="1" dirty="0"/>
              <a:t>em.createQuery(jpqlString)</a:t>
            </a:r>
            <a:r>
              <a:rPr lang="en-US" sz="2400" dirty="0"/>
              <a:t> creates a JPQL query to retrieve entities based on specified criteria.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3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Demo Simple CRUD with JPA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403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1. Open Eclipse, File | New | Maven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AB5F2-0B13-44AE-9CDB-42057B32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69" y="1558070"/>
            <a:ext cx="9223513" cy="48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F4D24-D5E1-37B1-259C-60C9C08A8EC1}"/>
              </a:ext>
            </a:extLst>
          </p:cNvPr>
          <p:cNvSpPr txBox="1">
            <a:spLocks/>
          </p:cNvSpPr>
          <p:nvPr/>
        </p:nvSpPr>
        <p:spPr>
          <a:xfrm>
            <a:off x="219897" y="1627444"/>
            <a:ext cx="11684236" cy="466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Explain what JPA is and its role in data persistence for Java applications.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Highlight the advantages of using JPA over traditional JDBC approaches.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Define and illustrate core JPA concepts like entities, annotations, persistence context, entity manager and JPQL.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Provide a clear understanding of how these components work together to manage data.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Show how JPA simplifies development by reducing boilerplate code and allowing focus on business logic.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37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2. Check Create a simple project -&gt; Browse Project -&gt; Next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200D9-D5A1-4056-812A-620FF0F3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29" y="1511486"/>
            <a:ext cx="9497391" cy="49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2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3. The New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C0F9F-58A6-49B1-B6D2-5EA5AEA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83" y="1521441"/>
            <a:ext cx="9170504" cy="48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6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4. Create folder META-INF in </a:t>
            </a:r>
            <a:r>
              <a:rPr lang="en-US" sz="2800" b="0" dirty="0" err="1"/>
              <a:t>src</a:t>
            </a:r>
            <a:r>
              <a:rPr lang="en-US" sz="2800" b="0" dirty="0"/>
              <a:t>/main/resources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5798F-34A5-4A94-B9A1-2B59AB884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443" y="1558653"/>
            <a:ext cx="8945217" cy="4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31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5. Edit the pom.xml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07F85-0AFA-43DE-B2E9-5F6674CB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22" y="1560946"/>
            <a:ext cx="9077026" cy="48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82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6. Create persistence.xml in META-INF folder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7EB81-B343-49A9-9A8F-271FAEA4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1583752"/>
            <a:ext cx="9066741" cy="482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33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7. Create persistence.xml in META-INF folder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D915D-2352-49B6-A678-CCD9DAD5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560755"/>
            <a:ext cx="9104243" cy="48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06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8. Create persistence.xml in META-INF folder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E68BE-85A5-41D3-9619-D73E2CAC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69" y="1567114"/>
            <a:ext cx="8883373" cy="47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54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9. Edit the persistence.xml in META-INF folder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F8D71-ECF1-4B42-9A9D-BF21E146C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65" y="1549431"/>
            <a:ext cx="9053016" cy="48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57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10. Add </a:t>
            </a:r>
            <a:r>
              <a:rPr lang="en-US" sz="2800" b="0" dirty="0" err="1"/>
              <a:t>com.fe.pojo</a:t>
            </a:r>
            <a:r>
              <a:rPr lang="en-US" sz="2800" b="0" dirty="0"/>
              <a:t> Package in </a:t>
            </a:r>
            <a:r>
              <a:rPr lang="en-US" sz="2800" b="0" dirty="0" err="1"/>
              <a:t>src</a:t>
            </a:r>
            <a:r>
              <a:rPr lang="en-US" sz="2800" b="0" dirty="0"/>
              <a:t>/main/java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BB299-5EA8-4C92-B133-0C29F6EB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92" y="1512433"/>
            <a:ext cx="8949416" cy="476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03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11. Add Student.java in </a:t>
            </a:r>
            <a:r>
              <a:rPr lang="en-US" sz="2800" b="0" dirty="0" err="1"/>
              <a:t>com.fe.pojo</a:t>
            </a:r>
            <a:r>
              <a:rPr lang="en-US" sz="2800" b="0" dirty="0"/>
              <a:t> package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EB3DD-99C5-4AD0-A92D-06D57BFB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68" y="1525990"/>
            <a:ext cx="9078892" cy="48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80095E-C7E4-079E-697A-7CB614DAEF12}"/>
              </a:ext>
            </a:extLst>
          </p:cNvPr>
          <p:cNvSpPr txBox="1">
            <a:spLocks/>
          </p:cNvSpPr>
          <p:nvPr/>
        </p:nvSpPr>
        <p:spPr>
          <a:xfrm>
            <a:off x="0" y="1608399"/>
            <a:ext cx="12090400" cy="455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Introduction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Key Concepts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Annotations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Relationships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Using JPA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Demo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Advantages and Disadvantages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9112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12. Edit the Student.java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62ADA-CDCD-4FCF-9B4E-4C6B2C81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74" y="1646997"/>
            <a:ext cx="8649252" cy="45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0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13. Add </a:t>
            </a:r>
            <a:r>
              <a:rPr lang="en-US" sz="2800" b="0" dirty="0" err="1"/>
              <a:t>com.fe.dao</a:t>
            </a:r>
            <a:r>
              <a:rPr lang="en-US" sz="2800" b="0" dirty="0"/>
              <a:t> Package in </a:t>
            </a:r>
            <a:r>
              <a:rPr lang="en-US" sz="2800" b="0" dirty="0" err="1"/>
              <a:t>src</a:t>
            </a:r>
            <a:r>
              <a:rPr lang="en-US" sz="2800" b="0" dirty="0"/>
              <a:t>/main/java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8133E-67C0-4968-A550-6D47AFC1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65" y="1610784"/>
            <a:ext cx="9077739" cy="47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80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14. Create </a:t>
            </a:r>
            <a:r>
              <a:rPr lang="en-US" sz="2800" b="0" dirty="0" err="1"/>
              <a:t>StudentDAO</a:t>
            </a:r>
            <a:r>
              <a:rPr lang="en-US" sz="2800" b="0" dirty="0"/>
              <a:t> in </a:t>
            </a:r>
            <a:r>
              <a:rPr lang="en-US" sz="2800" b="0" dirty="0" err="1"/>
              <a:t>com.fe.dao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3BAB9-642B-4211-BB26-A8E80070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87" y="1518649"/>
            <a:ext cx="9174922" cy="48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0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15. Edit the </a:t>
            </a:r>
            <a:r>
              <a:rPr lang="en-US" sz="2800" b="0" dirty="0" err="1"/>
              <a:t>StudentDAO</a:t>
            </a:r>
            <a:r>
              <a:rPr lang="en-US" sz="2800" b="0" dirty="0"/>
              <a:t> in </a:t>
            </a:r>
            <a:r>
              <a:rPr lang="en-US" sz="2800" b="0" dirty="0" err="1"/>
              <a:t>com.fe.dao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75080-9031-4805-BDDF-815BF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00" y="1538706"/>
            <a:ext cx="9060899" cy="484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75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16. Save Student Method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2A5DA-DE1D-4EDE-B5C7-C8FF2B25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68" y="1488661"/>
            <a:ext cx="9271028" cy="49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58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17. Get All Students Method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98C5C-0931-4855-99C5-5A8BD1AAE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73" y="1571697"/>
            <a:ext cx="9037983" cy="48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79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18. Find a Student Method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3E2F6-391F-4E20-AD46-72E971AA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96" y="1493869"/>
            <a:ext cx="9197008" cy="48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35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19. Delete Student Method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DD633-0EC4-4B7D-9423-35B4B878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96" y="1500506"/>
            <a:ext cx="9114342" cy="486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78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20. Update Student Method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A7646-946A-4D26-A622-80830926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65" y="1518477"/>
            <a:ext cx="9186300" cy="48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1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21. Add </a:t>
            </a:r>
            <a:r>
              <a:rPr lang="en-US" sz="2800" b="0" dirty="0" err="1"/>
              <a:t>com.fe.main</a:t>
            </a:r>
            <a:r>
              <a:rPr lang="en-US" sz="2800" b="0" dirty="0"/>
              <a:t> Package in </a:t>
            </a:r>
            <a:r>
              <a:rPr lang="en-US" sz="2800" b="0" dirty="0" err="1"/>
              <a:t>src</a:t>
            </a:r>
            <a:r>
              <a:rPr lang="en-US" sz="2800" b="0" dirty="0"/>
              <a:t>/main/java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FBEB1-0983-45E3-8277-7FB124E65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347" y="1503749"/>
            <a:ext cx="9232348" cy="49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99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Object Relational Mapping</a:t>
            </a:r>
            <a:b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(ORM)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46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22. Create </a:t>
            </a:r>
            <a:r>
              <a:rPr lang="en-US" sz="2800" b="0" dirty="0" err="1"/>
              <a:t>StudentMain</a:t>
            </a:r>
            <a:r>
              <a:rPr lang="en-US" sz="2800" b="0" dirty="0"/>
              <a:t> class in </a:t>
            </a:r>
            <a:r>
              <a:rPr lang="en-US" sz="2800" b="0" dirty="0" err="1"/>
              <a:t>com.fe.main</a:t>
            </a:r>
            <a:r>
              <a:rPr lang="en-US" sz="2800" b="0" dirty="0"/>
              <a:t> Package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18BFE-8239-4F83-8C3F-E06BF719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87" y="1555425"/>
            <a:ext cx="9099826" cy="484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32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23. Edit the </a:t>
            </a:r>
            <a:r>
              <a:rPr lang="en-US" sz="2800" b="0" dirty="0" err="1"/>
              <a:t>StudentMain</a:t>
            </a:r>
            <a:r>
              <a:rPr lang="en-US" sz="2800" b="0" dirty="0"/>
              <a:t> in </a:t>
            </a:r>
            <a:r>
              <a:rPr lang="en-US" sz="2800" b="0" dirty="0" err="1"/>
              <a:t>com.fe.main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DE094-0389-44F4-9B15-201967E6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3" y="1493446"/>
            <a:ext cx="9232348" cy="49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3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24. Edit the </a:t>
            </a:r>
            <a:r>
              <a:rPr lang="en-US" sz="2800" b="0" dirty="0" err="1"/>
              <a:t>StudentMain</a:t>
            </a:r>
            <a:r>
              <a:rPr lang="en-US" sz="2800" b="0" dirty="0"/>
              <a:t> in </a:t>
            </a:r>
            <a:r>
              <a:rPr lang="en-US" sz="2800" b="0" dirty="0" err="1"/>
              <a:t>com.fe.main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0B4A7-0E88-4501-8F94-633D3D22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8" y="1537483"/>
            <a:ext cx="9139583" cy="487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1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25. Result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CC0E2-3029-4EFB-B9D3-F1475208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29" y="1508930"/>
            <a:ext cx="9501809" cy="490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0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Mapping in JPA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067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Annotations in JPA 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</a:t>
            </a:r>
            <a:r>
              <a:rPr lang="en-US" b="1" dirty="0" err="1">
                <a:solidFill>
                  <a:srgbClr val="0D0D0D"/>
                </a:solidFill>
              </a:rPr>
              <a:t>ManyToOne</a:t>
            </a:r>
            <a:r>
              <a:rPr lang="en-US" b="1" dirty="0">
                <a:solidFill>
                  <a:srgbClr val="0D0D0D"/>
                </a:solidFill>
              </a:rPr>
              <a:t>: </a:t>
            </a:r>
            <a:r>
              <a:rPr lang="en-US" dirty="0">
                <a:solidFill>
                  <a:srgbClr val="0D0D0D"/>
                </a:solidFill>
              </a:rPr>
              <a:t>This annotation defines a many-to-one relationship between two entities.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</a:t>
            </a:r>
            <a:r>
              <a:rPr lang="en-US" b="1" dirty="0" err="1">
                <a:solidFill>
                  <a:srgbClr val="0D0D0D"/>
                </a:solidFill>
              </a:rPr>
              <a:t>OneToMany</a:t>
            </a:r>
            <a:r>
              <a:rPr lang="en-US" b="1" dirty="0">
                <a:solidFill>
                  <a:srgbClr val="0D0D0D"/>
                </a:solidFill>
              </a:rPr>
              <a:t>: </a:t>
            </a:r>
            <a:r>
              <a:rPr lang="en-US" dirty="0">
                <a:solidFill>
                  <a:srgbClr val="0D0D0D"/>
                </a:solidFill>
              </a:rPr>
              <a:t>This annotation defines a one-to-many relationship between two entities.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</a:t>
            </a:r>
            <a:r>
              <a:rPr lang="en-US" b="1" dirty="0" err="1">
                <a:solidFill>
                  <a:srgbClr val="0D0D0D"/>
                </a:solidFill>
              </a:rPr>
              <a:t>OneToOne</a:t>
            </a:r>
            <a:r>
              <a:rPr lang="en-US" b="1" dirty="0">
                <a:solidFill>
                  <a:srgbClr val="0D0D0D"/>
                </a:solidFill>
              </a:rPr>
              <a:t>: </a:t>
            </a:r>
            <a:r>
              <a:rPr lang="en-US" dirty="0">
                <a:solidFill>
                  <a:srgbClr val="0D0D0D"/>
                </a:solidFill>
              </a:rPr>
              <a:t>This annotation defines a one-to-one relationship between two entities.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</a:t>
            </a:r>
            <a:r>
              <a:rPr lang="en-US" b="1" dirty="0" err="1">
                <a:solidFill>
                  <a:srgbClr val="0D0D0D"/>
                </a:solidFill>
              </a:rPr>
              <a:t>ManyToMany</a:t>
            </a:r>
            <a:r>
              <a:rPr lang="en-US" b="1" dirty="0">
                <a:solidFill>
                  <a:srgbClr val="0D0D0D"/>
                </a:solidFill>
              </a:rPr>
              <a:t>: </a:t>
            </a:r>
            <a:r>
              <a:rPr lang="en-US" dirty="0">
                <a:solidFill>
                  <a:srgbClr val="0D0D0D"/>
                </a:solidFill>
              </a:rPr>
              <a:t>This annotation defines a many-to-many relationship between two entities.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13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Demo JPA</a:t>
            </a:r>
            <a:b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(One To Many)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695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1. Open Eclipse, File | New | Maven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53924-88F1-4093-B912-C5E25CB8E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15" y="1489957"/>
            <a:ext cx="9071033" cy="49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9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2. Check Create a simple project -&gt; Browse Project -&gt; Next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37A81-9310-48C2-BF68-49CDB0D5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12" y="1508759"/>
            <a:ext cx="9042912" cy="48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5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3. Fill the information Project -&gt; Click Finish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E9714-A6D2-48C8-8E52-46E948B0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524086"/>
            <a:ext cx="8970650" cy="48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81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Object Relational Mapping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75" indent="0">
              <a:buNone/>
            </a:pPr>
            <a:endParaRPr lang="en-US" dirty="0">
              <a:solidFill>
                <a:srgbClr val="0D0D0D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2AB9E8-2A42-488E-8335-C767B0662586}"/>
              </a:ext>
            </a:extLst>
          </p:cNvPr>
          <p:cNvSpPr txBox="1">
            <a:spLocks/>
          </p:cNvSpPr>
          <p:nvPr/>
        </p:nvSpPr>
        <p:spPr>
          <a:xfrm>
            <a:off x="152400" y="17799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0D0D0D"/>
                </a:solidFill>
              </a:rPr>
              <a:t>ORM makes it easier to work with databases in object-oriented applications, allowing you to focus on the business logic rather than the underlying data storage details.</a:t>
            </a:r>
          </a:p>
        </p:txBody>
      </p:sp>
      <p:pic>
        <p:nvPicPr>
          <p:cNvPr id="2052" name="Picture 4" descr="JPA Object Relational Mapping">
            <a:extLst>
              <a:ext uri="{FF2B5EF4-FFF2-40B4-BE49-F238E27FC236}">
                <a16:creationId xmlns:a16="http://schemas.microsoft.com/office/drawing/2014/main" id="{3CC38B9B-FB23-4046-B5B2-79C01776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877" y="3592444"/>
            <a:ext cx="5134646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5949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4. Structure of Maven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E08A5-1CA9-4FAB-8E46-EB2BA761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4" y="1509497"/>
            <a:ext cx="9443410" cy="4906467"/>
          </a:xfrm>
          <a:prstGeom prst="rect">
            <a:avLst/>
          </a:prstGeom>
        </p:spPr>
      </p:pic>
      <p:sp>
        <p:nvSpPr>
          <p:cNvPr id="7" name="Google Shape;189;p9">
            <a:extLst>
              <a:ext uri="{FF2B5EF4-FFF2-40B4-BE49-F238E27FC236}">
                <a16:creationId xmlns:a16="http://schemas.microsoft.com/office/drawing/2014/main" id="{5DB342CB-2070-4D82-8B85-6D3841FFBC0F}"/>
              </a:ext>
            </a:extLst>
          </p:cNvPr>
          <p:cNvSpPr/>
          <p:nvPr/>
        </p:nvSpPr>
        <p:spPr>
          <a:xfrm>
            <a:off x="3390888" y="1981731"/>
            <a:ext cx="6886453" cy="41257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4;p9">
            <a:extLst>
              <a:ext uri="{FF2B5EF4-FFF2-40B4-BE49-F238E27FC236}">
                <a16:creationId xmlns:a16="http://schemas.microsoft.com/office/drawing/2014/main" id="{FB45CC11-59FC-4D98-AC6E-B16820B844E4}"/>
              </a:ext>
            </a:extLst>
          </p:cNvPr>
          <p:cNvSpPr/>
          <p:nvPr/>
        </p:nvSpPr>
        <p:spPr>
          <a:xfrm>
            <a:off x="299458" y="4691474"/>
            <a:ext cx="2317101" cy="643077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Edit the content of pom.xml</a:t>
            </a:r>
            <a:endParaRPr dirty="0"/>
          </a:p>
        </p:txBody>
      </p:sp>
      <p:cxnSp>
        <p:nvCxnSpPr>
          <p:cNvPr id="9" name="Google Shape;195;p9">
            <a:extLst>
              <a:ext uri="{FF2B5EF4-FFF2-40B4-BE49-F238E27FC236}">
                <a16:creationId xmlns:a16="http://schemas.microsoft.com/office/drawing/2014/main" id="{55B66179-E817-4902-A020-A9255F4A7386}"/>
              </a:ext>
            </a:extLst>
          </p:cNvPr>
          <p:cNvCxnSpPr>
            <a:cxnSpLocks/>
          </p:cNvCxnSpPr>
          <p:nvPr/>
        </p:nvCxnSpPr>
        <p:spPr>
          <a:xfrm flipV="1">
            <a:off x="2312807" y="3962730"/>
            <a:ext cx="1078081" cy="730431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" name="Google Shape;166;p7">
            <a:extLst>
              <a:ext uri="{FF2B5EF4-FFF2-40B4-BE49-F238E27FC236}">
                <a16:creationId xmlns:a16="http://schemas.microsoft.com/office/drawing/2014/main" id="{E79B232B-DAEC-4638-BAD3-A351014C59E3}"/>
              </a:ext>
            </a:extLst>
          </p:cNvPr>
          <p:cNvCxnSpPr>
            <a:cxnSpLocks/>
          </p:cNvCxnSpPr>
          <p:nvPr/>
        </p:nvCxnSpPr>
        <p:spPr>
          <a:xfrm>
            <a:off x="13069292" y="3710069"/>
            <a:ext cx="1088670" cy="183009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1BEFB8A-2735-4176-9912-49BF48DB7177}"/>
              </a:ext>
            </a:extLst>
          </p:cNvPr>
          <p:cNvSpPr/>
          <p:nvPr/>
        </p:nvSpPr>
        <p:spPr>
          <a:xfrm>
            <a:off x="14008127" y="3746645"/>
            <a:ext cx="944829" cy="944829"/>
          </a:xfrm>
          <a:prstGeom prst="ellipse">
            <a:avLst/>
          </a:prstGeom>
          <a:solidFill>
            <a:srgbClr val="92D050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7250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5. Create persistence.xml in META-INF folder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D851A-1CA9-4E89-B51B-A6FD67D7B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89" y="1515613"/>
            <a:ext cx="9070236" cy="4913045"/>
          </a:xfrm>
          <a:prstGeom prst="rect">
            <a:avLst/>
          </a:prstGeom>
        </p:spPr>
      </p:pic>
      <p:sp>
        <p:nvSpPr>
          <p:cNvPr id="7" name="Google Shape;189;p9">
            <a:extLst>
              <a:ext uri="{FF2B5EF4-FFF2-40B4-BE49-F238E27FC236}">
                <a16:creationId xmlns:a16="http://schemas.microsoft.com/office/drawing/2014/main" id="{F88283B4-B8AE-4663-97DA-E73603F58DD4}"/>
              </a:ext>
            </a:extLst>
          </p:cNvPr>
          <p:cNvSpPr/>
          <p:nvPr/>
        </p:nvSpPr>
        <p:spPr>
          <a:xfrm>
            <a:off x="3774459" y="1827185"/>
            <a:ext cx="6730410" cy="355618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2922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6. Create structure of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D851A-1CA9-4E89-B51B-A6FD67D7B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89" y="1515613"/>
            <a:ext cx="9070236" cy="4913045"/>
          </a:xfrm>
          <a:prstGeom prst="rect">
            <a:avLst/>
          </a:prstGeom>
        </p:spPr>
      </p:pic>
      <p:sp>
        <p:nvSpPr>
          <p:cNvPr id="5" name="Google Shape;189;p9">
            <a:extLst>
              <a:ext uri="{FF2B5EF4-FFF2-40B4-BE49-F238E27FC236}">
                <a16:creationId xmlns:a16="http://schemas.microsoft.com/office/drawing/2014/main" id="{628EEA51-066B-40B1-AF6B-16C28FA9B698}"/>
              </a:ext>
            </a:extLst>
          </p:cNvPr>
          <p:cNvSpPr/>
          <p:nvPr/>
        </p:nvSpPr>
        <p:spPr>
          <a:xfrm>
            <a:off x="1531089" y="1936123"/>
            <a:ext cx="2225249" cy="434876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8038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7. Create Books in </a:t>
            </a:r>
            <a:r>
              <a:rPr lang="en-US" sz="2800" b="0" dirty="0" err="1"/>
              <a:t>Pojo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0E526-9346-4D90-A653-F40369C2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15" y="1548808"/>
            <a:ext cx="9238445" cy="48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48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8. Create Students in </a:t>
            </a:r>
            <a:r>
              <a:rPr lang="en-US" sz="2800" b="0" dirty="0" err="1"/>
              <a:t>Pojo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B7C54-F897-4FA0-AD6D-9066454F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39" y="1527033"/>
            <a:ext cx="9247030" cy="48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90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9. Create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B170D-DA9B-4367-8B84-57333BD6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74" y="1612167"/>
            <a:ext cx="9122535" cy="47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53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10. Save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BC865-DB40-44C1-86ED-2F4D7A82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19" y="1553046"/>
            <a:ext cx="9324304" cy="49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15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11. Get All Students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5DDD1-FAEE-4CDF-AA9E-1E1300E0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55" y="1558799"/>
            <a:ext cx="9214082" cy="48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6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12. Delete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2863F-95B0-4DD0-B1FF-F6B4D95FA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82" y="1492226"/>
            <a:ext cx="9266349" cy="48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6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13. Get a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CF8BB-8D7F-4347-A926-22CBB5A8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21" y="1514271"/>
            <a:ext cx="9358648" cy="49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1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 of 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75" indent="0">
              <a:buNone/>
            </a:pPr>
            <a:endParaRPr lang="en-US" dirty="0">
              <a:solidFill>
                <a:srgbClr val="0D0D0D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2AB9E8-2A42-488E-8335-C767B0662586}"/>
              </a:ext>
            </a:extLst>
          </p:cNvPr>
          <p:cNvSpPr txBox="1">
            <a:spLocks/>
          </p:cNvSpPr>
          <p:nvPr/>
        </p:nvSpPr>
        <p:spPr>
          <a:xfrm>
            <a:off x="152400" y="17799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Increased Productivity:</a:t>
            </a:r>
            <a:r>
              <a:rPr lang="en-US" dirty="0"/>
              <a:t> You write less code because ORM handles the </a:t>
            </a:r>
            <a:br>
              <a:rPr lang="en-US" dirty="0"/>
            </a:br>
            <a:r>
              <a:rPr lang="en-US" dirty="0"/>
              <a:t>low-level data access tasks.</a:t>
            </a:r>
          </a:p>
          <a:p>
            <a:r>
              <a:rPr lang="en-US" b="1" dirty="0"/>
              <a:t>Improved Maintainability:</a:t>
            </a:r>
            <a:r>
              <a:rPr lang="en-US" dirty="0"/>
              <a:t> Your code is cleaner and easier to understand </a:t>
            </a:r>
            <a:br>
              <a:rPr lang="en-US" dirty="0"/>
            </a:br>
            <a:r>
              <a:rPr lang="en-US" dirty="0"/>
              <a:t>because it focuses on the business logic, not database details.</a:t>
            </a:r>
          </a:p>
          <a:p>
            <a:r>
              <a:rPr lang="en-US" b="1" dirty="0"/>
              <a:t>Enhanced Performance:</a:t>
            </a:r>
            <a:r>
              <a:rPr lang="en-US" dirty="0"/>
              <a:t> ORM frameworks can optimize data access and </a:t>
            </a:r>
            <a:br>
              <a:rPr lang="en-US" dirty="0"/>
            </a:br>
            <a:r>
              <a:rPr lang="en-US" dirty="0"/>
              <a:t>caching, potentially improving performance.</a:t>
            </a:r>
          </a:p>
          <a:p>
            <a:r>
              <a:rPr lang="en-US" b="1" dirty="0"/>
              <a:t>Database Independence:</a:t>
            </a:r>
            <a:r>
              <a:rPr lang="en-US" dirty="0"/>
              <a:t> You can switch databases without rewriting your application code (to some extent)</a:t>
            </a:r>
          </a:p>
        </p:txBody>
      </p:sp>
    </p:spTree>
    <p:extLst>
      <p:ext uri="{BB962C8B-B14F-4D97-AF65-F5344CB8AC3E}">
        <p14:creationId xmlns:p14="http://schemas.microsoft.com/office/powerpoint/2010/main" val="776385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14. Get a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9012F-903F-42CF-924D-388A8EA08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00" y="1491171"/>
            <a:ext cx="9453093" cy="49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6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15. Create </a:t>
            </a:r>
            <a:r>
              <a:rPr lang="en-US" sz="2800" b="0" dirty="0" err="1"/>
              <a:t>IStudentRepository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E2639-E11E-4367-8D47-8DFB50281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91" y="1530654"/>
            <a:ext cx="9320011" cy="48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8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16. Create </a:t>
            </a:r>
            <a:r>
              <a:rPr lang="en-US" sz="2800" b="0" dirty="0" err="1"/>
              <a:t>StudentRepository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BCCB9-0CDD-4D19-9E69-0749CD29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46" y="1517757"/>
            <a:ext cx="9266178" cy="48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46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17. Create </a:t>
            </a:r>
            <a:r>
              <a:rPr lang="en-US" sz="2800" b="0" dirty="0" err="1"/>
              <a:t>IStudentService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60C1E-D798-4A49-80AD-A5DB3384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48163"/>
            <a:ext cx="9247031" cy="485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2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18. Create </a:t>
            </a:r>
            <a:r>
              <a:rPr lang="en-US" sz="2800" b="0" dirty="0" err="1"/>
              <a:t>StudentService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80FF3-C930-460E-8574-A255EF31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62" y="1517966"/>
            <a:ext cx="9359835" cy="49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9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19. Create Main function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16984-18C9-466F-9EBE-AA4877BE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581357"/>
            <a:ext cx="8762999" cy="47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71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20. Run Program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BF4B1-0032-4C77-BF14-4D2CD0B8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29" y="1547288"/>
            <a:ext cx="9216981" cy="48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58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21. Result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E2F80-6DD8-4F92-9FCA-C766B12C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15" y="1606894"/>
            <a:ext cx="9006840" cy="47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3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22. Result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F335C-3E65-4E3A-8074-FBE399FC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870577"/>
            <a:ext cx="6877918" cy="3537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D33FB0-E080-4EB9-88AD-2D45BB6A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538" y="1870577"/>
            <a:ext cx="6710792" cy="35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561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Demo JPA</a:t>
            </a:r>
            <a:br>
              <a:rPr lang="en-US" sz="4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4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(Many </a:t>
            </a: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 Many)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7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ORM Frameworks for Java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Hibernate:</a:t>
            </a:r>
            <a:r>
              <a:rPr lang="en-US" dirty="0"/>
              <a:t> The most widely used JPA implementation, offering a rich feature set and extensive customization options.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EclipseLink:</a:t>
            </a:r>
            <a:r>
              <a:rPr lang="en-US" dirty="0"/>
              <a:t> Another JPA implementation with a focus on standards compliance and portability.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Spring Data JPA:</a:t>
            </a:r>
            <a:r>
              <a:rPr lang="en-US" dirty="0"/>
              <a:t> An abstraction layer on top of JPA providers, simplifying data access and reducing boilerplate code.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err="1"/>
              <a:t>DataNucleus</a:t>
            </a:r>
            <a:r>
              <a:rPr lang="en-US" dirty="0"/>
              <a:t> providing easy persistence to RDBMS datastores. Comes with its own "SQL-like" JPQL query language, so you query your data in a language similar to what your datastore understands.</a:t>
            </a:r>
          </a:p>
        </p:txBody>
      </p:sp>
    </p:spTree>
    <p:extLst>
      <p:ext uri="{BB962C8B-B14F-4D97-AF65-F5344CB8AC3E}">
        <p14:creationId xmlns:p14="http://schemas.microsoft.com/office/powerpoint/2010/main" val="2586793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1. Create Books in </a:t>
            </a:r>
            <a:r>
              <a:rPr lang="en-US" sz="2800" b="0" dirty="0" err="1"/>
              <a:t>Pojo’s</a:t>
            </a:r>
            <a:r>
              <a:rPr lang="en-US" sz="2800" b="0" dirty="0"/>
              <a:t> Package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325B5-583A-47E8-A146-2E1A68D0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84" y="1499405"/>
            <a:ext cx="8928231" cy="48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13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2. Create Students in </a:t>
            </a:r>
            <a:r>
              <a:rPr lang="en-US" sz="2800" b="0" dirty="0" err="1"/>
              <a:t>Pojo’s</a:t>
            </a:r>
            <a:r>
              <a:rPr lang="en-US" sz="2800" b="0" dirty="0"/>
              <a:t> Package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D641D-8767-4EA4-A386-6256AD7D9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08" y="1520601"/>
            <a:ext cx="8936736" cy="48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641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3. Run Program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1BBEC-6D37-4156-AEB7-7AB21964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84" y="1498548"/>
            <a:ext cx="9000743" cy="48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64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4. Result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39EF7-CCC9-43F0-9615-048E7559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30" y="1583943"/>
            <a:ext cx="9223716" cy="475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28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5. Result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99969-797E-401B-B986-113ABE97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63" y="3519714"/>
            <a:ext cx="5283725" cy="2717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9A4F2-F26F-4F7D-9E05-D0D5883A9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360" y="3525615"/>
            <a:ext cx="5155336" cy="2717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2F711-D1DF-492D-8B5F-A946610FC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440" y="1531310"/>
            <a:ext cx="5272789" cy="27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99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Concepts were introduced: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Overview about JPA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Architecture Overview new features of JPA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Why JPA is selected as develop application?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Explain and demo using Eclipse IDE to create JPA Console App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Create and Run cross-platform Console application with Java connect to MSSQL with Repository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8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Persistence API</a:t>
            </a:r>
            <a:b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(JPA)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9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Versions and Key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75" indent="0">
              <a:buNone/>
            </a:pPr>
            <a:endParaRPr lang="en-US" dirty="0">
              <a:solidFill>
                <a:srgbClr val="0D0D0D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2CDD89-68E7-440B-8010-B1DC4A0DF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676969"/>
              </p:ext>
            </p:extLst>
          </p:nvPr>
        </p:nvGraphicFramePr>
        <p:xfrm>
          <a:off x="71732" y="1517471"/>
          <a:ext cx="11972102" cy="43934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984822">
                  <a:extLst>
                    <a:ext uri="{9D8B030D-6E8A-4147-A177-3AD203B41FA5}">
                      <a16:colId xmlns:a16="http://schemas.microsoft.com/office/drawing/2014/main" val="553212628"/>
                    </a:ext>
                  </a:extLst>
                </a:gridCol>
                <a:gridCol w="2129366">
                  <a:extLst>
                    <a:ext uri="{9D8B030D-6E8A-4147-A177-3AD203B41FA5}">
                      <a16:colId xmlns:a16="http://schemas.microsoft.com/office/drawing/2014/main" val="1864193573"/>
                    </a:ext>
                  </a:extLst>
                </a:gridCol>
                <a:gridCol w="7857914">
                  <a:extLst>
                    <a:ext uri="{9D8B030D-6E8A-4147-A177-3AD203B41FA5}">
                      <a16:colId xmlns:a16="http://schemas.microsoft.com/office/drawing/2014/main" val="320489501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sz="2300" b="1" dirty="0">
                          <a:effectLst/>
                        </a:rPr>
                        <a:t>JPA Version</a:t>
                      </a:r>
                      <a:endParaRPr lang="en-US" sz="2300" b="1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b="1" dirty="0">
                          <a:effectLst/>
                        </a:rPr>
                        <a:t>Release Year</a:t>
                      </a:r>
                      <a:endParaRPr lang="en-US" sz="2300" b="1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b="1" dirty="0">
                          <a:effectLst/>
                        </a:rPr>
                        <a:t>Key Features</a:t>
                      </a:r>
                      <a:endParaRPr lang="en-US" sz="2300" b="1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165720532"/>
                  </a:ext>
                </a:extLst>
              </a:tr>
              <a:tr h="55009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JPA 1.0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2006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effectLst/>
                        </a:rPr>
                        <a:t>Core ORM functionality: entities, mappings, relationships, inheritance, JPQL, </a:t>
                      </a:r>
                      <a:r>
                        <a:rPr lang="en-US" sz="2300" dirty="0" err="1">
                          <a:effectLst/>
                        </a:rPr>
                        <a:t>EntityManager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3670250014"/>
                  </a:ext>
                </a:extLst>
              </a:tr>
              <a:tr h="773043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JPA 2.0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2009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>
                          <a:effectLst/>
                        </a:rPr>
                        <a:t>Enums</a:t>
                      </a:r>
                      <a:r>
                        <a:rPr lang="en-US" sz="2300" dirty="0">
                          <a:effectLst/>
                        </a:rPr>
                        <a:t>, Criteria API, embeddable collections, derived properties, validation, </a:t>
                      </a:r>
                      <a:r>
                        <a:rPr lang="en-US" sz="2300" dirty="0" err="1">
                          <a:effectLst/>
                        </a:rPr>
                        <a:t>metamodel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4192048327"/>
                  </a:ext>
                </a:extLst>
              </a:tr>
              <a:tr h="652581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JPA 2.1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2013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effectLst/>
                        </a:rPr>
                        <a:t>Entity graphs, converters, stored procedures, Java 8 date/time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1244314597"/>
                  </a:ext>
                </a:extLst>
              </a:tr>
              <a:tr h="624045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JPA 2.2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2019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effectLst/>
                        </a:rPr>
                        <a:t>Streamlined bootstrap, Java 9 modules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1278070567"/>
                  </a:ext>
                </a:extLst>
              </a:tr>
              <a:tr h="652581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JPA 3.0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2022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effectLst/>
                        </a:rPr>
                        <a:t>Renamed to Jakarta Persistence, Java records, Java 17 support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609068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56516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6516</TotalTime>
  <Words>1610</Words>
  <Application>Microsoft Macintosh PowerPoint</Application>
  <PresentationFormat>Widescreen</PresentationFormat>
  <Paragraphs>245</Paragraphs>
  <Slides>75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Noto Sans Symbols</vt:lpstr>
      <vt:lpstr>Wingdings</vt:lpstr>
      <vt:lpstr>Office Theme</vt:lpstr>
      <vt:lpstr>Java Persistence API</vt:lpstr>
      <vt:lpstr>Objectives</vt:lpstr>
      <vt:lpstr>Contents</vt:lpstr>
      <vt:lpstr>Object Relational Mapping (ORM)</vt:lpstr>
      <vt:lpstr>JPA Object Relational Mapping</vt:lpstr>
      <vt:lpstr>Benefits of ORM</vt:lpstr>
      <vt:lpstr>Popular ORM Frameworks for Java</vt:lpstr>
      <vt:lpstr>Java Persistence API (JPA)</vt:lpstr>
      <vt:lpstr>JPA Versions and Key Features</vt:lpstr>
      <vt:lpstr>JPA Implementation Options</vt:lpstr>
      <vt:lpstr>What is JPA ?</vt:lpstr>
      <vt:lpstr>Key Feature of JPA</vt:lpstr>
      <vt:lpstr>Benefits of Using JPA </vt:lpstr>
      <vt:lpstr>Entity Annotations in JPA </vt:lpstr>
      <vt:lpstr>Mapping Annotations in JPA </vt:lpstr>
      <vt:lpstr>JPA Entity Manager</vt:lpstr>
      <vt:lpstr>Key Operations of the Entity Manager</vt:lpstr>
      <vt:lpstr>Demo Simple CRUD with JPA</vt:lpstr>
      <vt:lpstr>1. Open Eclipse, File | New | Maven Project</vt:lpstr>
      <vt:lpstr>2. Check Create a simple project -&gt; Browse Project -&gt; Next</vt:lpstr>
      <vt:lpstr>3. The New Project</vt:lpstr>
      <vt:lpstr>4. Create folder META-INF in src/main/resources</vt:lpstr>
      <vt:lpstr>5. Edit the pom.xml</vt:lpstr>
      <vt:lpstr>6. Create persistence.xml in META-INF folder </vt:lpstr>
      <vt:lpstr>7. Create persistence.xml in META-INF folder </vt:lpstr>
      <vt:lpstr>8. Create persistence.xml in META-INF folder </vt:lpstr>
      <vt:lpstr>9. Edit the persistence.xml in META-INF folder </vt:lpstr>
      <vt:lpstr>10. Add com.fe.pojo Package in src/main/java</vt:lpstr>
      <vt:lpstr>11. Add Student.java in com.fe.pojo package</vt:lpstr>
      <vt:lpstr>12. Edit the Student.java</vt:lpstr>
      <vt:lpstr>13. Add com.fe.dao Package in src/main/java</vt:lpstr>
      <vt:lpstr>14. Create StudentDAO in com.fe.dao</vt:lpstr>
      <vt:lpstr>15. Edit the StudentDAO in com.fe.dao</vt:lpstr>
      <vt:lpstr>16. Save Student Method</vt:lpstr>
      <vt:lpstr>17. Get All Students Method</vt:lpstr>
      <vt:lpstr>18. Find a Student Method</vt:lpstr>
      <vt:lpstr>19. Delete Student Method</vt:lpstr>
      <vt:lpstr>20. Update Student Method</vt:lpstr>
      <vt:lpstr>21. Add com.fe.main Package in src/main/java</vt:lpstr>
      <vt:lpstr>22. Create StudentMain class in com.fe.main Package</vt:lpstr>
      <vt:lpstr>23. Edit the StudentMain in com.fe.main</vt:lpstr>
      <vt:lpstr>24. Edit the StudentMain in com.fe.main</vt:lpstr>
      <vt:lpstr>25. Result</vt:lpstr>
      <vt:lpstr>Mapping in JPA</vt:lpstr>
      <vt:lpstr>Relationships Annotations in JPA </vt:lpstr>
      <vt:lpstr>Demo JPA (One To Many)</vt:lpstr>
      <vt:lpstr>1. Open Eclipse, File | New | Maven Project</vt:lpstr>
      <vt:lpstr>2. Check Create a simple project -&gt; Browse Project -&gt; Next</vt:lpstr>
      <vt:lpstr>3. Fill the information Project -&gt; Click Finish</vt:lpstr>
      <vt:lpstr>4. Structure of Maven Project</vt:lpstr>
      <vt:lpstr>5. Create persistence.xml in META-INF folder </vt:lpstr>
      <vt:lpstr>6. Create structure of project</vt:lpstr>
      <vt:lpstr>7. Create Books in Pojo</vt:lpstr>
      <vt:lpstr>8. Create Students in Pojo</vt:lpstr>
      <vt:lpstr>9. Create StudentDAO</vt:lpstr>
      <vt:lpstr>10. Save Student in StudentDAO</vt:lpstr>
      <vt:lpstr>11. Get All Students in StudentDAO</vt:lpstr>
      <vt:lpstr>12. Delete Student in StudentDAO</vt:lpstr>
      <vt:lpstr>13. Get a Student in StudentDAO</vt:lpstr>
      <vt:lpstr>14. Get a Student in StudentDAO</vt:lpstr>
      <vt:lpstr>15. Create IStudentRepository</vt:lpstr>
      <vt:lpstr>16. Create StudentRepository</vt:lpstr>
      <vt:lpstr>17. Create IStudentService</vt:lpstr>
      <vt:lpstr>18. Create StudentService</vt:lpstr>
      <vt:lpstr>19. Create Main function</vt:lpstr>
      <vt:lpstr>20. Run Program</vt:lpstr>
      <vt:lpstr>21. Result</vt:lpstr>
      <vt:lpstr>22. Result</vt:lpstr>
      <vt:lpstr>Demo JPA (Many To Many)</vt:lpstr>
      <vt:lpstr>1. Create Books in Pojo’s Package</vt:lpstr>
      <vt:lpstr>2. Create Students in Pojo’s Package</vt:lpstr>
      <vt:lpstr>3. Run Program</vt:lpstr>
      <vt:lpstr>4. Result</vt:lpstr>
      <vt:lpstr>5. Result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Persistence API</dc:title>
  <dc:creator>Thanh Van</dc:creator>
  <cp:lastModifiedBy>Nguyễn Văn Chiến</cp:lastModifiedBy>
  <cp:revision>405</cp:revision>
  <dcterms:created xsi:type="dcterms:W3CDTF">2021-01-25T08:25:31Z</dcterms:created>
  <dcterms:modified xsi:type="dcterms:W3CDTF">2024-07-18T15:03:24Z</dcterms:modified>
</cp:coreProperties>
</file>